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Calibri (MS)" charset="1" panose="020F0502020204030204"/>
      <p:regular r:id="rId20"/>
    </p:embeddedFont>
    <p:embeddedFont>
      <p:font typeface="Calibri (MS) Bold" charset="1" panose="020F0702030404030204"/>
      <p:regular r:id="rId21"/>
    </p:embeddedFont>
    <p:embeddedFont>
      <p:font typeface="Montserrat Bold" charset="1" panose="00000800000000000000"/>
      <p:regular r:id="rId22"/>
    </p:embeddedFont>
    <p:embeddedFont>
      <p:font typeface="Montserrat" charset="1" panose="00000500000000000000"/>
      <p:regular r:id="rId23"/>
    </p:embeddedFont>
    <p:embeddedFont>
      <p:font typeface="Caladea Bold" charset="1" panose="02040803050406030204"/>
      <p:regular r:id="rId24"/>
    </p:embeddedFont>
    <p:embeddedFont>
      <p:font typeface="Caladea" charset="1" panose="02040503050406030204"/>
      <p:regular r:id="rId25"/>
    </p:embeddedFont>
    <p:embeddedFont>
      <p:font typeface="Canva Sans Bold" charset="1" panose="020B0803030501040103"/>
      <p:regular r:id="rId26"/>
    </p:embeddedFont>
    <p:embeddedFont>
      <p:font typeface="Lato Bold" charset="1" panose="020F0502020204030203"/>
      <p:regular r:id="rId27"/>
    </p:embeddedFont>
    <p:embeddedFont>
      <p:font typeface="Lato" charset="1" panose="020F0502020204030203"/>
      <p:regular r:id="rId28"/>
    </p:embeddedFont>
    <p:embeddedFont>
      <p:font typeface="Helios Extended Bold" charset="1" panose="02000805050000020004"/>
      <p:regular r:id="rId29"/>
    </p:embeddedFont>
    <p:embeddedFont>
      <p:font typeface="Lato Italics" charset="1" panose="020F0502020204030203"/>
      <p:regular r:id="rId30"/>
    </p:embeddedFont>
    <p:embeddedFont>
      <p:font typeface="Heebo Bold" charset="1" panose="00000800000000000000"/>
      <p:regular r:id="rId31"/>
    </p:embeddedFont>
    <p:embeddedFont>
      <p:font typeface="Heebo" charset="1" panose="0000050000000000000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532128" cy="10424322"/>
          </a:xfrm>
          <a:custGeom>
            <a:avLst/>
            <a:gdLst/>
            <a:ahLst/>
            <a:cxnLst/>
            <a:rect r="r" b="b" t="t" l="l"/>
            <a:pathLst>
              <a:path h="10424322" w="18532128">
                <a:moveTo>
                  <a:pt x="0" y="0"/>
                </a:moveTo>
                <a:lnTo>
                  <a:pt x="18532128" y="0"/>
                </a:lnTo>
                <a:lnTo>
                  <a:pt x="18532128" y="10424322"/>
                </a:lnTo>
                <a:lnTo>
                  <a:pt x="0" y="10424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63988" y="258711"/>
            <a:ext cx="8834775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MARKET OPPORTUNITY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579468" y="2668124"/>
            <a:ext cx="8080556" cy="7388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524"/>
              </a:lnSpc>
              <a:buFont typeface="Arial"/>
              <a:buChar char="•"/>
            </a:pPr>
            <a:r>
              <a:rPr lang="en-US" b="true" sz="2499" spc="2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Market Size:</a:t>
            </a: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Women’s safety tech market projected to grow at 5.6% CAGR through 2032 (~$5B by 2032).</a:t>
            </a:r>
          </a:p>
          <a:p>
            <a:pPr algn="l" marL="539748" indent="-269874" lvl="1">
              <a:lnSpc>
                <a:spcPts val="4524"/>
              </a:lnSpc>
              <a:buFont typeface="Arial"/>
              <a:buChar char="•"/>
            </a:pPr>
            <a:r>
              <a:rPr lang="en-US" b="true" sz="2499" spc="2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Demand Drivers:</a:t>
            </a:r>
          </a:p>
          <a:p>
            <a:pPr algn="l" marL="1079496" indent="-359832" lvl="2">
              <a:lnSpc>
                <a:spcPts val="4524"/>
              </a:lnSpc>
              <a:buFont typeface="Arial"/>
              <a:buChar char="⚬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Rising urbanization and smart city initiatives.</a:t>
            </a:r>
          </a:p>
          <a:p>
            <a:pPr algn="l" marL="1079496" indent="-359832" lvl="2">
              <a:lnSpc>
                <a:spcPts val="4524"/>
              </a:lnSpc>
              <a:buFont typeface="Arial"/>
              <a:buChar char="⚬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Increased focus on campus and workplace safety.</a:t>
            </a:r>
          </a:p>
          <a:p>
            <a:pPr algn="l" marL="1079496" indent="-359832" lvl="2">
              <a:lnSpc>
                <a:spcPts val="4524"/>
              </a:lnSpc>
              <a:buFont typeface="Arial"/>
              <a:buChar char="⚬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Growing awareness of women’s safety issues.</a:t>
            </a:r>
          </a:p>
          <a:p>
            <a:pPr algn="l" marL="539748" indent="-269874" lvl="1">
              <a:lnSpc>
                <a:spcPts val="4524"/>
              </a:lnSpc>
              <a:buFont typeface="Arial"/>
              <a:buChar char="•"/>
            </a:pPr>
            <a:r>
              <a:rPr lang="en-US" b="true" sz="2499" spc="2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Target Sectors</a:t>
            </a: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: Smart cities, education, public transport, corporate offices.</a:t>
            </a:r>
          </a:p>
          <a:p>
            <a:pPr algn="l" marL="0" indent="0" lvl="0">
              <a:lnSpc>
                <a:spcPts val="4524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1874" y="658486"/>
            <a:ext cx="7676286" cy="89700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6619"/>
            <a:ext cx="8834775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BUSINESS MODEL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532362" y="-235467"/>
            <a:ext cx="7755638" cy="10522467"/>
            <a:chOff x="0" y="0"/>
            <a:chExt cx="2042637" cy="27713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42637" cy="2771349"/>
            </a:xfrm>
            <a:custGeom>
              <a:avLst/>
              <a:gdLst/>
              <a:ahLst/>
              <a:cxnLst/>
              <a:rect r="r" b="b" t="t" l="l"/>
              <a:pathLst>
                <a:path h="2771349" w="2042637">
                  <a:moveTo>
                    <a:pt x="0" y="0"/>
                  </a:moveTo>
                  <a:lnTo>
                    <a:pt x="2042637" y="0"/>
                  </a:lnTo>
                  <a:lnTo>
                    <a:pt x="2042637" y="2771349"/>
                  </a:lnTo>
                  <a:lnTo>
                    <a:pt x="0" y="2771349"/>
                  </a:lnTo>
                  <a:close/>
                </a:path>
              </a:pathLst>
            </a:custGeom>
            <a:solidFill>
              <a:srgbClr val="A79E9C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042637" cy="2818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90464" y="3074739"/>
            <a:ext cx="9273012" cy="5331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5376"/>
              </a:lnSpc>
              <a:buFont typeface="Arial"/>
              <a:buChar char="•"/>
            </a:pPr>
            <a:r>
              <a:rPr lang="en-US" b="true" sz="2400" spc="24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B2G (Business-to-Government):</a:t>
            </a:r>
            <a:r>
              <a:rPr lang="en-US" sz="2400" spc="24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Contracts with municipalities for city-wide SheGuard surveillance networks.</a:t>
            </a:r>
          </a:p>
          <a:p>
            <a:pPr algn="l" marL="518160" indent="-259080" lvl="1">
              <a:lnSpc>
                <a:spcPts val="5376"/>
              </a:lnSpc>
              <a:buFont typeface="Arial"/>
              <a:buChar char="•"/>
            </a:pPr>
            <a:r>
              <a:rPr lang="en-US" b="true" sz="2400" spc="24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B2B (Business-to-Business):</a:t>
            </a:r>
            <a:r>
              <a:rPr lang="en-US" sz="2400" spc="24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Annual subscriptions for universities, corporations, and transit authorities.</a:t>
            </a:r>
          </a:p>
          <a:p>
            <a:pPr algn="l" marL="518160" indent="-259080" lvl="1">
              <a:lnSpc>
                <a:spcPts val="5376"/>
              </a:lnSpc>
              <a:buFont typeface="Arial"/>
              <a:buChar char="•"/>
            </a:pPr>
            <a:r>
              <a:rPr lang="en-US" b="true" sz="2400" spc="24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OEM Licensing:</a:t>
            </a:r>
            <a:r>
              <a:rPr lang="en-US" sz="2400" spc="24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Integrate Shield Vision AI into security cameras and IoT devices for manufacturers.</a:t>
            </a:r>
          </a:p>
          <a:p>
            <a:pPr algn="l" marL="0" indent="0" lvl="0">
              <a:lnSpc>
                <a:spcPts val="5376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1294694" y="514350"/>
            <a:ext cx="6993306" cy="9258300"/>
            <a:chOff x="0" y="0"/>
            <a:chExt cx="2949262" cy="390447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49262" cy="3904471"/>
            </a:xfrm>
            <a:custGeom>
              <a:avLst/>
              <a:gdLst/>
              <a:ahLst/>
              <a:cxnLst/>
              <a:rect r="r" b="b" t="t" l="l"/>
              <a:pathLst>
                <a:path h="3904471" w="2949262">
                  <a:moveTo>
                    <a:pt x="0" y="0"/>
                  </a:moveTo>
                  <a:lnTo>
                    <a:pt x="2949262" y="0"/>
                  </a:lnTo>
                  <a:lnTo>
                    <a:pt x="2949262" y="3904471"/>
                  </a:lnTo>
                  <a:lnTo>
                    <a:pt x="0" y="3904471"/>
                  </a:lnTo>
                  <a:close/>
                </a:path>
              </a:pathLst>
            </a:custGeom>
            <a:blipFill>
              <a:blip r:embed="rId2"/>
              <a:stretch>
                <a:fillRect l="-53630" t="0" r="-5363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7259300" y="92964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4018367"/>
            <a:ext cx="18288000" cy="0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358418" y="3218267"/>
            <a:ext cx="2740756" cy="1543050"/>
            <a:chOff x="0" y="0"/>
            <a:chExt cx="144369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43690" cy="812800"/>
            </a:xfrm>
            <a:custGeom>
              <a:avLst/>
              <a:gdLst/>
              <a:ahLst/>
              <a:cxnLst/>
              <a:rect r="r" b="b" t="t" l="l"/>
              <a:pathLst>
                <a:path h="812800" w="1443690">
                  <a:moveTo>
                    <a:pt x="0" y="0"/>
                  </a:moveTo>
                  <a:lnTo>
                    <a:pt x="1443690" y="0"/>
                  </a:lnTo>
                  <a:lnTo>
                    <a:pt x="144369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44369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  <a:r>
                <a:rPr lang="en-US" b="true" sz="2300" spc="230">
                  <a:solidFill>
                    <a:srgbClr val="4E6E81"/>
                  </a:solidFill>
                  <a:latin typeface="Heebo Bold"/>
                  <a:ea typeface="Heebo Bold"/>
                  <a:cs typeface="Heebo Bold"/>
                  <a:sym typeface="Heebo Bold"/>
                </a:rPr>
                <a:t>SHORT-TERM (6-12 MONTHS)</a:t>
              </a:r>
            </a:p>
            <a:p>
              <a:pPr algn="ctr">
                <a:lnSpc>
                  <a:spcPts val="345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003060" y="3218267"/>
            <a:ext cx="2579300" cy="1543050"/>
            <a:chOff x="0" y="0"/>
            <a:chExt cx="1358644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58644" cy="812800"/>
            </a:xfrm>
            <a:custGeom>
              <a:avLst/>
              <a:gdLst/>
              <a:ahLst/>
              <a:cxnLst/>
              <a:rect r="r" b="b" t="t" l="l"/>
              <a:pathLst>
                <a:path h="812800" w="1358644">
                  <a:moveTo>
                    <a:pt x="0" y="0"/>
                  </a:moveTo>
                  <a:lnTo>
                    <a:pt x="1358644" y="0"/>
                  </a:lnTo>
                  <a:lnTo>
                    <a:pt x="135864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358644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  <a:r>
                <a:rPr lang="en-US" b="true" sz="2300" spc="230">
                  <a:solidFill>
                    <a:srgbClr val="4E6E81"/>
                  </a:solidFill>
                  <a:latin typeface="Heebo Bold"/>
                  <a:ea typeface="Heebo Bold"/>
                  <a:cs typeface="Heebo Bold"/>
                  <a:sym typeface="Heebo Bold"/>
                </a:rPr>
                <a:t>MID-TERM</a:t>
              </a:r>
            </a:p>
            <a:p>
              <a:pPr algn="ctr">
                <a:lnSpc>
                  <a:spcPts val="3450"/>
                </a:lnSpc>
              </a:pPr>
              <a:r>
                <a:rPr lang="en-US" b="true" sz="2300" spc="230">
                  <a:solidFill>
                    <a:srgbClr val="4E6E81"/>
                  </a:solidFill>
                  <a:latin typeface="Heebo Bold"/>
                  <a:ea typeface="Heebo Bold"/>
                  <a:cs typeface="Heebo Bold"/>
                  <a:sym typeface="Heebo Bold"/>
                </a:rPr>
                <a:t> (1-2 YEARS)</a:t>
              </a:r>
            </a:p>
            <a:p>
              <a:pPr algn="ctr">
                <a:lnSpc>
                  <a:spcPts val="345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86600" y="5048250"/>
            <a:ext cx="4284392" cy="337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Add gesture and fall detection to enhance threat sensing.</a:t>
            </a:r>
          </a:p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Launch beta mobile app with SOS and tracking features.</a:t>
            </a:r>
          </a:p>
          <a:p>
            <a:pPr algn="l">
              <a:lnSpc>
                <a:spcPts val="383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366951" y="5048250"/>
            <a:ext cx="4532639" cy="337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Develop smart jewelry (bracelets, pendants) with panic triggers.</a:t>
            </a:r>
          </a:p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Impl</a:t>
            </a: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ement Hyperledger for tamper-proof incident logs.</a:t>
            </a:r>
          </a:p>
          <a:p>
            <a:pPr algn="l">
              <a:lnSpc>
                <a:spcPts val="383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3395548" y="4908120"/>
            <a:ext cx="4509574" cy="437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8" indent="-259079" lvl="1">
              <a:lnSpc>
                <a:spcPts val="3839"/>
              </a:lnSpc>
              <a:buFont typeface="Arial"/>
              <a:buChar char="•"/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expand to global markets with multilingual AI models.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Partner with international safety organizations for broader impact.</a:t>
            </a:r>
          </a:p>
          <a:p>
            <a:pPr algn="l" marL="453390" indent="-226695" lvl="1">
              <a:lnSpc>
                <a:spcPts val="3360"/>
              </a:lnSpc>
              <a:buFont typeface="Arial"/>
              <a:buChar char="•"/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Continuous learning for AI models using real-world data.</a:t>
            </a:r>
          </a:p>
          <a:p>
            <a:pPr algn="l">
              <a:lnSpc>
                <a:spcPts val="3360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4060839" y="3218267"/>
            <a:ext cx="2533170" cy="1543050"/>
            <a:chOff x="0" y="0"/>
            <a:chExt cx="1334345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34345" cy="812800"/>
            </a:xfrm>
            <a:custGeom>
              <a:avLst/>
              <a:gdLst/>
              <a:ahLst/>
              <a:cxnLst/>
              <a:rect r="r" b="b" t="t" l="l"/>
              <a:pathLst>
                <a:path h="812800" w="1334345">
                  <a:moveTo>
                    <a:pt x="0" y="0"/>
                  </a:moveTo>
                  <a:lnTo>
                    <a:pt x="1334345" y="0"/>
                  </a:lnTo>
                  <a:lnTo>
                    <a:pt x="133434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2F1F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334345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  <a:r>
                <a:rPr lang="en-US" b="true" sz="2300" spc="230">
                  <a:solidFill>
                    <a:srgbClr val="4E6E81"/>
                  </a:solidFill>
                  <a:latin typeface="Heebo Bold"/>
                  <a:ea typeface="Heebo Bold"/>
                  <a:cs typeface="Heebo Bold"/>
                  <a:sym typeface="Heebo Bold"/>
                </a:rPr>
                <a:t>LONG-TERM</a:t>
              </a:r>
            </a:p>
            <a:p>
              <a:pPr algn="ctr">
                <a:lnSpc>
                  <a:spcPts val="3450"/>
                </a:lnSpc>
              </a:pPr>
              <a:r>
                <a:rPr lang="en-US" b="true" sz="2300" spc="230">
                  <a:solidFill>
                    <a:srgbClr val="4E6E81"/>
                  </a:solidFill>
                  <a:latin typeface="Heebo Bold"/>
                  <a:ea typeface="Heebo Bold"/>
                  <a:cs typeface="Heebo Bold"/>
                  <a:sym typeface="Heebo Bold"/>
                </a:rPr>
                <a:t> (3-5 YEARS)</a:t>
              </a:r>
            </a:p>
            <a:p>
              <a:pPr algn="ctr">
                <a:lnSpc>
                  <a:spcPts val="345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87218" y="617870"/>
            <a:ext cx="15872082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ROADMAP &amp; FUTURE SCOPE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08186" y="403827"/>
            <a:ext cx="21996186" cy="7634140"/>
            <a:chOff x="0" y="0"/>
            <a:chExt cx="1170957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957" cy="406400"/>
            </a:xfrm>
            <a:custGeom>
              <a:avLst/>
              <a:gdLst/>
              <a:ahLst/>
              <a:cxnLst/>
              <a:rect r="r" b="b" t="t" l="l"/>
              <a:pathLst>
                <a:path h="406400" w="1170957">
                  <a:moveTo>
                    <a:pt x="967757" y="0"/>
                  </a:moveTo>
                  <a:cubicBezTo>
                    <a:pt x="1079981" y="0"/>
                    <a:pt x="1170957" y="90976"/>
                    <a:pt x="1170957" y="203200"/>
                  </a:cubicBezTo>
                  <a:cubicBezTo>
                    <a:pt x="1170957" y="315424"/>
                    <a:pt x="1079981" y="406400"/>
                    <a:pt x="96775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9D9D9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0957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176128" y="6923714"/>
            <a:ext cx="7931786" cy="3363286"/>
            <a:chOff x="0" y="0"/>
            <a:chExt cx="1928914" cy="8179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28925" cy="817910"/>
            </a:xfrm>
            <a:custGeom>
              <a:avLst/>
              <a:gdLst/>
              <a:ahLst/>
              <a:cxnLst/>
              <a:rect r="r" b="b" t="t" l="l"/>
              <a:pathLst>
                <a:path h="817910" w="1928925">
                  <a:moveTo>
                    <a:pt x="1627471" y="0"/>
                  </a:moveTo>
                  <a:lnTo>
                    <a:pt x="282407" y="0"/>
                  </a:lnTo>
                  <a:cubicBezTo>
                    <a:pt x="126426" y="0"/>
                    <a:pt x="0" y="123512"/>
                    <a:pt x="0" y="333966"/>
                  </a:cubicBezTo>
                  <a:cubicBezTo>
                    <a:pt x="0" y="492879"/>
                    <a:pt x="66279" y="588020"/>
                    <a:pt x="162037" y="632161"/>
                  </a:cubicBezTo>
                  <a:lnTo>
                    <a:pt x="162037" y="817910"/>
                  </a:lnTo>
                  <a:lnTo>
                    <a:pt x="353844" y="658443"/>
                  </a:lnTo>
                  <a:lnTo>
                    <a:pt x="1627471" y="658443"/>
                  </a:lnTo>
                  <a:cubicBezTo>
                    <a:pt x="1802476" y="658443"/>
                    <a:pt x="1928914" y="534930"/>
                    <a:pt x="1928914" y="333939"/>
                  </a:cubicBezTo>
                  <a:cubicBezTo>
                    <a:pt x="1928925" y="123512"/>
                    <a:pt x="1802476" y="0"/>
                    <a:pt x="1627471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1928914" cy="636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399" spc="23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"Shield Vision isn’t just technology—it’s a movement to ensure every woman feels safe and empowered.” </a:t>
              </a:r>
            </a:p>
            <a:p>
              <a:pPr algn="r">
                <a:lnSpc>
                  <a:spcPts val="3359"/>
                </a:lnSpc>
              </a:pPr>
              <a:r>
                <a:rPr lang="en-US" sz="2399" spc="23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– Metarizz Squad</a:t>
              </a:r>
            </a:p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41079" y="866775"/>
            <a:ext cx="1552906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IMPACT &amp; VISION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9778" y="2685018"/>
            <a:ext cx="15529061" cy="427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b="true" sz="2699" spc="26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Impact: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 spc="26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Faste</a:t>
            </a:r>
            <a:r>
              <a:rPr lang="en-US" sz="2699" spc="26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 Response:</a:t>
            </a: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Real-time alerts reduce harm and improve outcomes.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 spc="26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Crime Deterrence:</a:t>
            </a: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Smart surveillance discourages offenders.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 spc="26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Empowerment:</a:t>
            </a: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Women gain confidence and freedom of movement.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 spc="269" u="sng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Data-Driven Policing:</a:t>
            </a: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Anonymized data identifies crime hotspots.</a:t>
            </a:r>
          </a:p>
          <a:p>
            <a:pPr algn="l">
              <a:lnSpc>
                <a:spcPts val="3779"/>
              </a:lnSpc>
            </a:pP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Vision: Support </a:t>
            </a:r>
            <a:r>
              <a:rPr lang="en-US" b="true" sz="2699" spc="26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UN SDG #5</a:t>
            </a:r>
            <a:r>
              <a:rPr lang="en-US" sz="2699" spc="26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(Gender Equality) by leveraging AI to prevent violence and foster inclusive safety.</a:t>
            </a:r>
          </a:p>
          <a:p>
            <a:pPr algn="l" marL="0" indent="0" lvl="0">
              <a:lnSpc>
                <a:spcPts val="37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58126" y="3970422"/>
            <a:ext cx="12371749" cy="206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238"/>
              </a:lnSpc>
            </a:pPr>
            <a:r>
              <a:rPr lang="en-US" b="true" sz="11598" spc="57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6884" y="0"/>
            <a:ext cx="7020394" cy="10287000"/>
          </a:xfrm>
          <a:custGeom>
            <a:avLst/>
            <a:gdLst/>
            <a:ahLst/>
            <a:cxnLst/>
            <a:rect r="r" b="b" t="t" l="l"/>
            <a:pathLst>
              <a:path h="10287000" w="7020394">
                <a:moveTo>
                  <a:pt x="0" y="0"/>
                </a:moveTo>
                <a:lnTo>
                  <a:pt x="7020395" y="0"/>
                </a:lnTo>
                <a:lnTo>
                  <a:pt x="70203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84" t="0" r="-558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23511" y="0"/>
            <a:ext cx="11464489" cy="10287000"/>
            <a:chOff x="0" y="0"/>
            <a:chExt cx="301945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19454" cy="2709333"/>
            </a:xfrm>
            <a:custGeom>
              <a:avLst/>
              <a:gdLst/>
              <a:ahLst/>
              <a:cxnLst/>
              <a:rect r="r" b="b" t="t" l="l"/>
              <a:pathLst>
                <a:path h="2709333" w="3019454">
                  <a:moveTo>
                    <a:pt x="0" y="0"/>
                  </a:moveTo>
                  <a:lnTo>
                    <a:pt x="3019454" y="0"/>
                  </a:lnTo>
                  <a:lnTo>
                    <a:pt x="301945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E6E81">
                <a:alpha val="4784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01945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337507" y="7116946"/>
            <a:ext cx="9523383" cy="1427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642" spc="26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Presented by </a:t>
            </a:r>
            <a:r>
              <a:rPr lang="en-US" b="true" sz="2642" spc="264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Metarizz Squad</a:t>
            </a:r>
            <a:r>
              <a:rPr lang="en-US" sz="2642" spc="26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from Prof. Ram Meghe College of Engineering and Management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337507" y="1330055"/>
            <a:ext cx="10385775" cy="4666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2"/>
              </a:lnSpc>
              <a:spcBef>
                <a:spcPct val="0"/>
              </a:spcBef>
            </a:pPr>
            <a:r>
              <a:rPr lang="en-US" b="true" sz="6623" spc="66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Shield Vision: </a:t>
            </a:r>
          </a:p>
          <a:p>
            <a:pPr algn="l">
              <a:lnSpc>
                <a:spcPts val="9272"/>
              </a:lnSpc>
              <a:spcBef>
                <a:spcPct val="0"/>
              </a:spcBef>
            </a:pPr>
            <a:r>
              <a:rPr lang="en-US" sz="6623" spc="66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AI-Powered Real-Time Women's Safety System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951102"/>
            <a:ext cx="18288000" cy="8335898"/>
            <a:chOff x="0" y="0"/>
            <a:chExt cx="4816593" cy="219546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195463"/>
            </a:xfrm>
            <a:custGeom>
              <a:avLst/>
              <a:gdLst/>
              <a:ahLst/>
              <a:cxnLst/>
              <a:rect r="r" b="b" t="t" l="l"/>
              <a:pathLst>
                <a:path h="219546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195463"/>
                  </a:lnTo>
                  <a:lnTo>
                    <a:pt x="0" y="2195463"/>
                  </a:lnTo>
                  <a:close/>
                </a:path>
              </a:pathLst>
            </a:custGeom>
            <a:solidFill>
              <a:srgbClr val="D9D9D9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22430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014005" y="2605705"/>
          <a:ext cx="12259991" cy="7081520"/>
        </p:xfrm>
        <a:graphic>
          <a:graphicData uri="http://schemas.openxmlformats.org/drawingml/2006/table">
            <a:tbl>
              <a:tblPr/>
              <a:tblGrid>
                <a:gridCol w="5120870"/>
                <a:gridCol w="3606967"/>
                <a:gridCol w="3532153"/>
              </a:tblGrid>
              <a:tr h="91423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ladea Bold"/>
                          <a:ea typeface="Caladea Bold"/>
                          <a:cs typeface="Caladea Bold"/>
                          <a:sym typeface="Caladea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1F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ladea Bold"/>
                          <a:ea typeface="Caladea Bold"/>
                          <a:cs typeface="Caladea Bold"/>
                          <a:sym typeface="Caladea Bold"/>
                        </a:rPr>
                        <a:t>Dept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1F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Caladea Bold"/>
                          <a:ea typeface="Caladea Bold"/>
                          <a:cs typeface="Caladea Bold"/>
                          <a:sym typeface="Caladea Bold"/>
                        </a:rPr>
                        <a:t>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1F1"/>
                    </a:solidFill>
                  </a:tcPr>
                </a:tc>
              </a:tr>
              <a:tr h="10534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Mohammad Zeeshan Khan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CSE-DS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2nd Year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34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Syed Sayam Ibrahim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2nd Year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34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Sareem Adnan Khan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3rd Year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01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Shadan Anwar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AI&amp;DS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3rd </a:t>
                      </a: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34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Talha Adnan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CSE-DS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2nd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34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Prem Dinesh Wankhede</a:t>
                      </a:r>
                      <a:endParaRPr lang="en-US" sz="1100"/>
                    </a:p>
                    <a:p>
                      <a:pPr algn="ctr">
                        <a:lnSpc>
                          <a:spcPts val="124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CSE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24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Caladea"/>
                          <a:ea typeface="Caladea"/>
                          <a:cs typeface="Caladea"/>
                          <a:sym typeface="Caladea"/>
                        </a:rPr>
                        <a:t>2nd Year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4544233" y="159703"/>
            <a:ext cx="868239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Members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3129473" y="945652"/>
            <a:ext cx="0" cy="831264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7572692" y="9258300"/>
            <a:ext cx="248490" cy="24849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556112" y="4955336"/>
            <a:ext cx="5967979" cy="4280784"/>
            <a:chOff x="0" y="0"/>
            <a:chExt cx="1571813" cy="11274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71813" cy="1127449"/>
            </a:xfrm>
            <a:custGeom>
              <a:avLst/>
              <a:gdLst/>
              <a:ahLst/>
              <a:cxnLst/>
              <a:rect r="r" b="b" t="t" l="l"/>
              <a:pathLst>
                <a:path h="1127449" w="1571813">
                  <a:moveTo>
                    <a:pt x="66159" y="0"/>
                  </a:moveTo>
                  <a:lnTo>
                    <a:pt x="1505654" y="0"/>
                  </a:lnTo>
                  <a:cubicBezTo>
                    <a:pt x="1542193" y="0"/>
                    <a:pt x="1571813" y="29621"/>
                    <a:pt x="1571813" y="66159"/>
                  </a:cubicBezTo>
                  <a:lnTo>
                    <a:pt x="1571813" y="1061290"/>
                  </a:lnTo>
                  <a:cubicBezTo>
                    <a:pt x="1571813" y="1078837"/>
                    <a:pt x="1564843" y="1095664"/>
                    <a:pt x="1552436" y="1108072"/>
                  </a:cubicBezTo>
                  <a:cubicBezTo>
                    <a:pt x="1540028" y="1120479"/>
                    <a:pt x="1523200" y="1127449"/>
                    <a:pt x="1505654" y="1127449"/>
                  </a:cubicBezTo>
                  <a:lnTo>
                    <a:pt x="66159" y="1127449"/>
                  </a:lnTo>
                  <a:cubicBezTo>
                    <a:pt x="48613" y="1127449"/>
                    <a:pt x="31785" y="1120479"/>
                    <a:pt x="19378" y="1108072"/>
                  </a:cubicBezTo>
                  <a:cubicBezTo>
                    <a:pt x="6970" y="1095664"/>
                    <a:pt x="0" y="1078837"/>
                    <a:pt x="0" y="1061290"/>
                  </a:cubicBezTo>
                  <a:lnTo>
                    <a:pt x="0" y="66159"/>
                  </a:lnTo>
                  <a:cubicBezTo>
                    <a:pt x="0" y="48613"/>
                    <a:pt x="6970" y="31785"/>
                    <a:pt x="19378" y="19378"/>
                  </a:cubicBezTo>
                  <a:cubicBezTo>
                    <a:pt x="31785" y="6970"/>
                    <a:pt x="48613" y="0"/>
                    <a:pt x="66159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571813" cy="11941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</a:pPr>
              <a:r>
                <a:rPr lang="en-US" b="true" sz="2799" spc="279">
                  <a:solidFill>
                    <a:srgbClr val="F2F1F1"/>
                  </a:solidFill>
                  <a:latin typeface="Lato Bold"/>
                  <a:ea typeface="Lato Bold"/>
                  <a:cs typeface="Lato Bold"/>
                  <a:sym typeface="Lato Bold"/>
                </a:rPr>
                <a:t>Statistics:</a:t>
              </a:r>
            </a:p>
            <a:p>
              <a:pPr algn="ctr">
                <a:lnSpc>
                  <a:spcPts val="3499"/>
                </a:lnSpc>
              </a:pP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 spc="249">
                  <a:solidFill>
                    <a:srgbClr val="F2F1F1"/>
                  </a:solidFill>
                  <a:latin typeface="Lato"/>
                  <a:ea typeface="Lato"/>
                  <a:cs typeface="Lato"/>
                  <a:sym typeface="Lato"/>
                </a:rPr>
                <a:t>O</a:t>
              </a:r>
              <a:r>
                <a:rPr lang="en-US" sz="2499" spc="249">
                  <a:solidFill>
                    <a:srgbClr val="F2F1F1"/>
                  </a:solidFill>
                  <a:latin typeface="Lato"/>
                  <a:ea typeface="Lato"/>
                  <a:cs typeface="Lato"/>
                  <a:sym typeface="Lato"/>
                </a:rPr>
                <a:t>ver 35% of women globally experience violence (UN Women).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 spc="249">
                  <a:solidFill>
                    <a:srgbClr val="F2F1F1"/>
                  </a:solidFill>
                  <a:latin typeface="Lato"/>
                  <a:ea typeface="Lato"/>
                  <a:cs typeface="Lato"/>
                  <a:sym typeface="Lato"/>
                </a:rPr>
                <a:t>8</a:t>
              </a:r>
              <a:r>
                <a:rPr lang="en-US" sz="2499" spc="249">
                  <a:solidFill>
                    <a:srgbClr val="F2F1F1"/>
                  </a:solidFill>
                  <a:latin typeface="Lato"/>
                  <a:ea typeface="Lato"/>
                  <a:cs typeface="Lato"/>
                  <a:sym typeface="Lato"/>
                </a:rPr>
                <a:t>0% of harassment cases go unreported due to lack of immediate help.</a:t>
              </a:r>
            </a:p>
            <a:p>
              <a:pPr algn="l">
                <a:lnSpc>
                  <a:spcPts val="349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-849416" y="832107"/>
            <a:ext cx="6905778" cy="1403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b="true" sz="3999" spc="19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PROBLEM </a:t>
            </a:r>
          </a:p>
          <a:p>
            <a:pPr algn="ctr" marL="0" indent="0" lvl="0">
              <a:lnSpc>
                <a:spcPts val="5599"/>
              </a:lnSpc>
            </a:pPr>
            <a:r>
              <a:rPr lang="en-US" b="true" sz="3999" spc="19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STATEMENT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2378779" y="1281722"/>
            <a:ext cx="3677583" cy="967285"/>
          </a:xfrm>
          <a:prstGeom prst="line">
            <a:avLst/>
          </a:prstGeom>
          <a:ln cap="flat" w="38100">
            <a:solidFill>
              <a:srgbClr val="4E6E8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406125" y="4955336"/>
            <a:ext cx="5820662" cy="4280784"/>
            <a:chOff x="0" y="0"/>
            <a:chExt cx="1533014" cy="112744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33014" cy="1127449"/>
            </a:xfrm>
            <a:custGeom>
              <a:avLst/>
              <a:gdLst/>
              <a:ahLst/>
              <a:cxnLst/>
              <a:rect r="r" b="b" t="t" l="l"/>
              <a:pathLst>
                <a:path h="1127449" w="1533014">
                  <a:moveTo>
                    <a:pt x="67834" y="0"/>
                  </a:moveTo>
                  <a:lnTo>
                    <a:pt x="1465180" y="0"/>
                  </a:lnTo>
                  <a:cubicBezTo>
                    <a:pt x="1483171" y="0"/>
                    <a:pt x="1500424" y="7147"/>
                    <a:pt x="1513146" y="19868"/>
                  </a:cubicBezTo>
                  <a:cubicBezTo>
                    <a:pt x="1525867" y="32589"/>
                    <a:pt x="1533014" y="49843"/>
                    <a:pt x="1533014" y="67834"/>
                  </a:cubicBezTo>
                  <a:lnTo>
                    <a:pt x="1533014" y="1059616"/>
                  </a:lnTo>
                  <a:cubicBezTo>
                    <a:pt x="1533014" y="1077606"/>
                    <a:pt x="1525867" y="1094860"/>
                    <a:pt x="1513146" y="1107581"/>
                  </a:cubicBezTo>
                  <a:cubicBezTo>
                    <a:pt x="1500424" y="1120303"/>
                    <a:pt x="1483171" y="1127449"/>
                    <a:pt x="1465180" y="1127449"/>
                  </a:cubicBezTo>
                  <a:lnTo>
                    <a:pt x="67834" y="1127449"/>
                  </a:lnTo>
                  <a:cubicBezTo>
                    <a:pt x="49843" y="1127449"/>
                    <a:pt x="32589" y="1120303"/>
                    <a:pt x="19868" y="1107581"/>
                  </a:cubicBezTo>
                  <a:cubicBezTo>
                    <a:pt x="7147" y="1094860"/>
                    <a:pt x="0" y="1077606"/>
                    <a:pt x="0" y="1059616"/>
                  </a:cubicBezTo>
                  <a:lnTo>
                    <a:pt x="0" y="67834"/>
                  </a:lnTo>
                  <a:cubicBezTo>
                    <a:pt x="0" y="49843"/>
                    <a:pt x="7147" y="32589"/>
                    <a:pt x="19868" y="19868"/>
                  </a:cubicBezTo>
                  <a:cubicBezTo>
                    <a:pt x="32589" y="7147"/>
                    <a:pt x="49843" y="0"/>
                    <a:pt x="67834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533014" cy="1175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 spc="249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rPr>
                <a:t>Challenges:</a:t>
              </a:r>
            </a:p>
            <a:p>
              <a:pPr algn="ctr">
                <a:lnSpc>
                  <a:spcPts val="3499"/>
                </a:lnSpc>
              </a:pP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 spc="24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Delayed response times in emergencies.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 spc="24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Lack of automated threat detection.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 spc="24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Emotional and physical toll on victims.</a:t>
              </a:r>
            </a:p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653348" y="-128436"/>
            <a:ext cx="5473944" cy="10543873"/>
          </a:xfrm>
          <a:custGeom>
            <a:avLst/>
            <a:gdLst/>
            <a:ahLst/>
            <a:cxnLst/>
            <a:rect r="r" b="b" t="t" l="l"/>
            <a:pathLst>
              <a:path h="10543873" w="5473944">
                <a:moveTo>
                  <a:pt x="0" y="0"/>
                </a:moveTo>
                <a:lnTo>
                  <a:pt x="5473944" y="0"/>
                </a:lnTo>
                <a:lnTo>
                  <a:pt x="5473944" y="10543872"/>
                </a:lnTo>
                <a:lnTo>
                  <a:pt x="0" y="10543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058" t="-1218" r="-55354" b="-10615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491423" y="0"/>
            <a:ext cx="4796577" cy="10287000"/>
          </a:xfrm>
          <a:custGeom>
            <a:avLst/>
            <a:gdLst/>
            <a:ahLst/>
            <a:cxnLst/>
            <a:rect r="r" b="b" t="t" l="l"/>
            <a:pathLst>
              <a:path h="10287000" w="4796577">
                <a:moveTo>
                  <a:pt x="0" y="0"/>
                </a:moveTo>
                <a:lnTo>
                  <a:pt x="4796577" y="0"/>
                </a:lnTo>
                <a:lnTo>
                  <a:pt x="479657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825" t="0" r="-20061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226787" y="980811"/>
            <a:ext cx="6297303" cy="305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</a:pPr>
            <a:r>
              <a:rPr lang="en-US" b="true" sz="2199" spc="21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Problem:</a:t>
            </a: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Every day, countless women face harassment and violence without timely intervention. Current safety systems, like panic buttons or manual reporting, are reactive and fail to address real-time threats.</a:t>
            </a:r>
          </a:p>
          <a:p>
            <a:pPr algn="l" marL="0" indent="0" lvl="0">
              <a:lnSpc>
                <a:spcPts val="351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0606" y="7062199"/>
            <a:ext cx="5356021" cy="1663407"/>
          </a:xfrm>
          <a:custGeom>
            <a:avLst/>
            <a:gdLst/>
            <a:ahLst/>
            <a:cxnLst/>
            <a:rect r="r" b="b" t="t" l="l"/>
            <a:pathLst>
              <a:path h="1663407" w="5356021">
                <a:moveTo>
                  <a:pt x="0" y="0"/>
                </a:moveTo>
                <a:lnTo>
                  <a:pt x="5356021" y="0"/>
                </a:lnTo>
                <a:lnTo>
                  <a:pt x="5356021" y="1663407"/>
                </a:lnTo>
                <a:lnTo>
                  <a:pt x="0" y="16634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199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57089" y="6133320"/>
            <a:ext cx="11472239" cy="3209683"/>
          </a:xfrm>
          <a:custGeom>
            <a:avLst/>
            <a:gdLst/>
            <a:ahLst/>
            <a:cxnLst/>
            <a:rect r="r" b="b" t="t" l="l"/>
            <a:pathLst>
              <a:path h="3209683" w="11472239">
                <a:moveTo>
                  <a:pt x="0" y="0"/>
                </a:moveTo>
                <a:lnTo>
                  <a:pt x="11472239" y="0"/>
                </a:lnTo>
                <a:lnTo>
                  <a:pt x="11472239" y="3209683"/>
                </a:lnTo>
                <a:lnTo>
                  <a:pt x="0" y="3209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54" r="0" b="-1554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66207" y="218366"/>
            <a:ext cx="15755586" cy="2864015"/>
            <a:chOff x="0" y="0"/>
            <a:chExt cx="21007448" cy="381868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302033" y="-133350"/>
              <a:ext cx="20705415" cy="23465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b="true" sz="5000" spc="250">
                  <a:solidFill>
                    <a:srgbClr val="000000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PROPOSED SOLUTION – </a:t>
              </a:r>
            </a:p>
            <a:p>
              <a:pPr algn="ctr" marL="0" indent="0" lvl="0">
                <a:lnSpc>
                  <a:spcPts val="7000"/>
                </a:lnSpc>
              </a:pPr>
              <a:r>
                <a:rPr lang="en-US" b="true" sz="5000" spc="250">
                  <a:solidFill>
                    <a:srgbClr val="000000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‘SHIELD VISION’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61786"/>
              <a:ext cx="20705415" cy="14569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 i="true" spc="320">
                  <a:solidFill>
                    <a:srgbClr val="000000"/>
                  </a:solidFill>
                  <a:latin typeface="Lato Italics"/>
                  <a:ea typeface="Lato Italics"/>
                  <a:cs typeface="Lato Italics"/>
                  <a:sym typeface="Lato Italics"/>
                </a:rPr>
                <a:t>“Safe, Seen, Supported – Shield Vision Watches Over You”</a:t>
              </a:r>
            </a:p>
            <a:p>
              <a:pPr algn="ctr" marL="0" indent="0" lvl="0">
                <a:lnSpc>
                  <a:spcPts val="448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127753" y="3082381"/>
            <a:ext cx="11930911" cy="3707232"/>
            <a:chOff x="0" y="0"/>
            <a:chExt cx="15907882" cy="494297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00025"/>
              <a:ext cx="4891911" cy="183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1200"/>
                </a:lnSpc>
              </a:pPr>
              <a:r>
                <a:rPr lang="en-US" b="true" sz="8000" spc="400">
                  <a:solidFill>
                    <a:srgbClr val="A79E9C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01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507985" y="-189667"/>
              <a:ext cx="4891911" cy="183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1200"/>
                </a:lnSpc>
              </a:pPr>
              <a:r>
                <a:rPr lang="en-US" b="true" sz="8000" spc="400">
                  <a:solidFill>
                    <a:srgbClr val="A79E9C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02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205492"/>
              <a:ext cx="4891911" cy="2345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60"/>
                </a:lnSpc>
              </a:pPr>
              <a:r>
                <a:rPr lang="en-US" b="true" sz="2100" spc="210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Real-time threat detection using AI vision and audio.</a:t>
              </a:r>
            </a:p>
            <a:p>
              <a:pPr algn="ctr" marL="0" indent="0" lvl="0">
                <a:lnSpc>
                  <a:spcPts val="4479"/>
                </a:lnSpc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5507985" y="2205492"/>
              <a:ext cx="4891911" cy="27374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b="true" sz="2100" spc="210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Instant alerts to emergency contacts or authorities.</a:t>
              </a:r>
            </a:p>
            <a:p>
              <a:pPr algn="ctr">
                <a:lnSpc>
                  <a:spcPts val="3360"/>
                </a:lnSpc>
              </a:pPr>
            </a:p>
            <a:p>
              <a:pPr algn="ctr">
                <a:lnSpc>
                  <a:spcPts val="3360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1015971" y="2205492"/>
              <a:ext cx="4891911" cy="21786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b="true" sz="2100" spc="210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Privacy-first design with encrypted data processing.</a:t>
              </a:r>
            </a:p>
            <a:p>
              <a:pPr algn="ctr" marL="0" indent="0" lvl="0">
                <a:lnSpc>
                  <a:spcPts val="336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1015971" y="-179308"/>
              <a:ext cx="4891911" cy="183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1200"/>
                </a:lnSpc>
              </a:pPr>
              <a:r>
                <a:rPr lang="en-US" b="true" sz="8000" spc="400">
                  <a:solidFill>
                    <a:srgbClr val="A79E9C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03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480606" y="3369585"/>
            <a:ext cx="5356021" cy="3692614"/>
          </a:xfrm>
          <a:custGeom>
            <a:avLst/>
            <a:gdLst/>
            <a:ahLst/>
            <a:cxnLst/>
            <a:rect r="r" b="b" t="t" l="l"/>
            <a:pathLst>
              <a:path h="3692614" w="5356021">
                <a:moveTo>
                  <a:pt x="5356021" y="0"/>
                </a:moveTo>
                <a:lnTo>
                  <a:pt x="0" y="0"/>
                </a:lnTo>
                <a:lnTo>
                  <a:pt x="0" y="3692614"/>
                </a:lnTo>
                <a:lnTo>
                  <a:pt x="5356021" y="3692614"/>
                </a:lnTo>
                <a:lnTo>
                  <a:pt x="5356021" y="0"/>
                </a:lnTo>
                <a:close/>
              </a:path>
            </a:pathLst>
          </a:custGeom>
          <a:blipFill>
            <a:blip r:embed="rId2"/>
            <a:stretch>
              <a:fillRect l="0" t="0" r="0" b="-45046"/>
            </a:stretch>
          </a:blipFill>
        </p:spPr>
      </p:sp>
      <p:sp>
        <p:nvSpPr>
          <p:cNvPr name="AutoShape 15" id="15"/>
          <p:cNvSpPr/>
          <p:nvPr/>
        </p:nvSpPr>
        <p:spPr>
          <a:xfrm>
            <a:off x="4326584" y="2777581"/>
            <a:ext cx="9634831" cy="0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886696"/>
            <a:ext cx="18288000" cy="6400304"/>
            <a:chOff x="0" y="0"/>
            <a:chExt cx="4816593" cy="16856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685677"/>
            </a:xfrm>
            <a:custGeom>
              <a:avLst/>
              <a:gdLst/>
              <a:ahLst/>
              <a:cxnLst/>
              <a:rect r="r" b="b" t="t" l="l"/>
              <a:pathLst>
                <a:path h="168567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D9D9D9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46467" y="3960489"/>
            <a:ext cx="17009756" cy="6147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UI-FRIENDLY DASHBOARD: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 INTUITIVE INTERFACE FOR USERS TO MANAGE CAMERA FEEDS, ALERTS, AND SETTINGS.</a:t>
            </a:r>
          </a:p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LIVE FEED VIOLENCE DETECTION: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 APPNET-POWERED COMPUTER VISION DETECTS HARASSMENT OR ASSAULT IN CCTV FOOTAGE.</a:t>
            </a:r>
          </a:p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VOICE-BASED CRIME DETECTION: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 WHISPER AI IDENTIFIES DISTRESS SCREAMS OR SUSPICIOUS AUDIO IN PUBLIC SPACES.</a:t>
            </a:r>
          </a:p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EMERGENCY MESSAGING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: TWILIO/TEXTBELT API SENDS INSTANT SMS ALERTS TO EMERGENCY CONTACTS OR AUTHORITIES.</a:t>
            </a:r>
          </a:p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CHATBOT SUPPORT: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 LANGCHAIN AND LLMS PROVIDE CONTEXT-AWARE ASSISTANCE AND GUIDANCE DURING CRISES.</a:t>
            </a:r>
          </a:p>
          <a:p>
            <a:pPr algn="l" marL="474979" indent="-237490" lvl="1">
              <a:lnSpc>
                <a:spcPts val="3805"/>
              </a:lnSpc>
              <a:buFont typeface="Arial"/>
              <a:buChar char="•"/>
            </a:pPr>
            <a:r>
              <a:rPr lang="en-US" b="true" sz="2199" spc="21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SMART LOGIN &amp; BLOCKCHAIN LOGS: </a:t>
            </a:r>
            <a:r>
              <a:rPr lang="en-US" sz="2199" spc="219">
                <a:solidFill>
                  <a:srgbClr val="4E6E81"/>
                </a:solidFill>
                <a:latin typeface="Heebo"/>
                <a:ea typeface="Heebo"/>
                <a:cs typeface="Heebo"/>
                <a:sym typeface="Heebo"/>
              </a:rPr>
              <a:t>SECURE USER AUTHENTICATION AND TAMPER-PROOF INCIDENT LOGGING USING HYPERLEDGER.</a:t>
            </a:r>
          </a:p>
          <a:p>
            <a:pPr algn="l" marL="0" indent="0" lvl="0">
              <a:lnSpc>
                <a:spcPts val="3805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7456224" y="789698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656227" y="1711460"/>
            <a:ext cx="11301259" cy="1073620"/>
          </a:xfrm>
          <a:custGeom>
            <a:avLst/>
            <a:gdLst/>
            <a:ahLst/>
            <a:cxnLst/>
            <a:rect r="r" b="b" t="t" l="l"/>
            <a:pathLst>
              <a:path h="1073620" w="11301259">
                <a:moveTo>
                  <a:pt x="0" y="0"/>
                </a:moveTo>
                <a:lnTo>
                  <a:pt x="11301259" y="0"/>
                </a:lnTo>
                <a:lnTo>
                  <a:pt x="11301259" y="1073620"/>
                </a:lnTo>
                <a:lnTo>
                  <a:pt x="0" y="10736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656227" y="971550"/>
            <a:ext cx="8877943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</a:pPr>
            <a:r>
              <a:rPr lang="en-US" b="true" sz="2999" spc="29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5373" y="1689470"/>
            <a:ext cx="7144921" cy="974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99"/>
              </a:lnSpc>
            </a:pPr>
            <a:r>
              <a:rPr lang="en-US" b="true" sz="5499" spc="274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INNOVATION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A79E9C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028700"/>
            <a:ext cx="6362510" cy="8229600"/>
            <a:chOff x="0" y="0"/>
            <a:chExt cx="1000538" cy="12941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00538" cy="1294148"/>
            </a:xfrm>
            <a:custGeom>
              <a:avLst/>
              <a:gdLst/>
              <a:ahLst/>
              <a:cxnLst/>
              <a:rect r="r" b="b" t="t" l="l"/>
              <a:pathLst>
                <a:path h="1294148" w="1000538">
                  <a:moveTo>
                    <a:pt x="0" y="0"/>
                  </a:moveTo>
                  <a:lnTo>
                    <a:pt x="1000538" y="0"/>
                  </a:lnTo>
                  <a:lnTo>
                    <a:pt x="1000538" y="1294148"/>
                  </a:lnTo>
                  <a:lnTo>
                    <a:pt x="0" y="1294148"/>
                  </a:lnTo>
                  <a:close/>
                </a:path>
              </a:pathLst>
            </a:custGeom>
            <a:blipFill>
              <a:blip r:embed="rId2"/>
              <a:stretch>
                <a:fillRect l="-44600" t="0" r="-4460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7858713" y="512128"/>
            <a:ext cx="10661694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b="true" sz="5000" spc="25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FEASIBILITY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93182" y="2409035"/>
            <a:ext cx="10326705" cy="809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Proven Technologies: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 Uses MobileNet, LSTM, Whisper AI, Flask, and SQLite — readily implementable.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Modular Architecture: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 Clear component separation for easier development and deployment.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Secure Design: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 Blockchain (Hyperledger) ensures tamper-proof incident logging.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Rea</a:t>
            </a: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l-Time Utility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Instant alerts via Twilio/Textbelt APIs increase immediate impact.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Privacy-Focused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Encrypted, on-device processing preserves user privacy.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Low Hardware Barrier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Compatible with existing smartphones, CCTV, and wearables.</a:t>
            </a:r>
          </a:p>
          <a:p>
            <a:pPr algn="l" marL="0" indent="0" lvl="0">
              <a:lnSpc>
                <a:spcPts val="499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81631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A79E9C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4038" y="1028700"/>
            <a:ext cx="6806369" cy="8229600"/>
            <a:chOff x="0" y="0"/>
            <a:chExt cx="1070337" cy="12941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70337" cy="1294148"/>
            </a:xfrm>
            <a:custGeom>
              <a:avLst/>
              <a:gdLst/>
              <a:ahLst/>
              <a:cxnLst/>
              <a:rect r="r" b="b" t="t" l="l"/>
              <a:pathLst>
                <a:path h="1294148" w="1070337">
                  <a:moveTo>
                    <a:pt x="0" y="0"/>
                  </a:moveTo>
                  <a:lnTo>
                    <a:pt x="1070337" y="0"/>
                  </a:lnTo>
                  <a:lnTo>
                    <a:pt x="1070337" y="1294148"/>
                  </a:lnTo>
                  <a:lnTo>
                    <a:pt x="0" y="1294148"/>
                  </a:lnTo>
                  <a:close/>
                </a:path>
              </a:pathLst>
            </a:custGeom>
            <a:blipFill>
              <a:blip r:embed="rId2"/>
              <a:stretch>
                <a:fillRect l="-10455" t="0" r="-10455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548082" y="1795516"/>
            <a:ext cx="10326705" cy="809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Edge + Backend Balance: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 Low-latency processing with centralized coordination allows regional expansion.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Versatile Business Models: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 Supports B2C, B2B, B2G, and OEM — scalable across sectors.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Wid</a:t>
            </a: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e Use-Case Applicability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Deployable in campuses, transit, cities, and personal safety.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Future-Ready Road</a:t>
            </a: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map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Plans for smart wearables, multilingual AI, and global partnerships.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Cont</a:t>
            </a: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inuous Learning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AI improves over time with real-world data inputs.</a:t>
            </a:r>
          </a:p>
          <a:p>
            <a:pPr algn="l" marL="538862" indent="-269431" lvl="1">
              <a:lnSpc>
                <a:spcPts val="4991"/>
              </a:lnSpc>
              <a:buFont typeface="Arial"/>
              <a:buChar char="•"/>
            </a:pPr>
            <a:r>
              <a:rPr lang="en-US" b="true" sz="2495" spc="24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Market Alignment</a:t>
            </a:r>
            <a:r>
              <a:rPr lang="en-US" sz="2495" spc="249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: Fits into the growing $5B women’s safety tech market (5.6% CAGR).</a:t>
            </a:r>
          </a:p>
          <a:p>
            <a:pPr algn="l" marL="0" indent="0" lvl="0">
              <a:lnSpc>
                <a:spcPts val="4991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19937" y="512128"/>
            <a:ext cx="10661694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b="true" sz="5000" spc="25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SCALABILITY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81631" y="-235467"/>
            <a:ext cx="6806369" cy="11195359"/>
            <a:chOff x="0" y="0"/>
            <a:chExt cx="1792624" cy="29485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948572"/>
            </a:xfrm>
            <a:custGeom>
              <a:avLst/>
              <a:gdLst/>
              <a:ahLst/>
              <a:cxnLst/>
              <a:rect r="r" b="b" t="t" l="l"/>
              <a:pathLst>
                <a:path h="2948572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948572"/>
                  </a:lnTo>
                  <a:lnTo>
                    <a:pt x="0" y="2948572"/>
                  </a:lnTo>
                  <a:close/>
                </a:path>
              </a:pathLst>
            </a:custGeom>
            <a:solidFill>
              <a:srgbClr val="A79E9C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9961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003374" y="793233"/>
            <a:ext cx="6992538" cy="8229600"/>
            <a:chOff x="0" y="0"/>
            <a:chExt cx="1099613" cy="12941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99614" cy="1294148"/>
            </a:xfrm>
            <a:custGeom>
              <a:avLst/>
              <a:gdLst/>
              <a:ahLst/>
              <a:cxnLst/>
              <a:rect r="r" b="b" t="t" l="l"/>
              <a:pathLst>
                <a:path h="1294148" w="1099614">
                  <a:moveTo>
                    <a:pt x="0" y="0"/>
                  </a:moveTo>
                  <a:lnTo>
                    <a:pt x="1099614" y="0"/>
                  </a:lnTo>
                  <a:lnTo>
                    <a:pt x="1099614" y="1294148"/>
                  </a:lnTo>
                  <a:lnTo>
                    <a:pt x="0" y="1294148"/>
                  </a:lnTo>
                  <a:close/>
                </a:path>
              </a:pathLst>
            </a:custGeom>
            <a:blipFill>
              <a:blip r:embed="rId2"/>
              <a:stretch>
                <a:fillRect l="0" t="-4721" r="0" b="-4721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771827" y="659883"/>
            <a:ext cx="10661694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</a:pPr>
            <a:r>
              <a:rPr lang="en-US" b="true" sz="5000" spc="25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USE CASES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4955" y="2004567"/>
            <a:ext cx="10511851" cy="8282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07" indent="-313054" lvl="1">
              <a:lnSpc>
                <a:spcPts val="5538"/>
              </a:lnSpc>
              <a:buFont typeface="Arial"/>
              <a:buChar char="•"/>
            </a:pPr>
            <a:r>
              <a:rPr lang="en-US" b="true" sz="2899" spc="289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Campus &amp; Hostel Safety</a:t>
            </a:r>
            <a:r>
              <a:rPr lang="en-US" sz="2899" spc="289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: AI cameras in dorms and classrooms detect suspicious behavior and alert security. </a:t>
            </a:r>
          </a:p>
          <a:p>
            <a:pPr algn="l" marL="626107" indent="-313054" lvl="1">
              <a:lnSpc>
                <a:spcPts val="5538"/>
              </a:lnSpc>
              <a:buFont typeface="Arial"/>
              <a:buChar char="•"/>
            </a:pPr>
            <a:r>
              <a:rPr lang="en-US" b="true" sz="2899" spc="289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Public Transit Surveillance:</a:t>
            </a:r>
            <a:r>
              <a:rPr lang="en-US" sz="2899" spc="289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 Shield Vision monitors buses, subways, and ride-shares for passenger safety.</a:t>
            </a:r>
          </a:p>
          <a:p>
            <a:pPr algn="l" marL="626107" indent="-313054" lvl="1">
              <a:lnSpc>
                <a:spcPts val="5538"/>
              </a:lnSpc>
              <a:buFont typeface="Arial"/>
              <a:buChar char="•"/>
            </a:pPr>
            <a:r>
              <a:rPr lang="en-US" b="true" sz="2899" spc="289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Smart City Monitoring:</a:t>
            </a:r>
            <a:r>
              <a:rPr lang="en-US" sz="2899" spc="289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 Integrates with urban CCTV to flag harassment in public spaces like parks and malls.</a:t>
            </a:r>
          </a:p>
          <a:p>
            <a:pPr algn="l" marL="626107" indent="-313054" lvl="1">
              <a:lnSpc>
                <a:spcPts val="5538"/>
              </a:lnSpc>
              <a:buFont typeface="Arial"/>
              <a:buChar char="•"/>
            </a:pPr>
            <a:r>
              <a:rPr lang="en-US" b="true" sz="2899" spc="289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W</a:t>
            </a:r>
            <a:r>
              <a:rPr lang="en-US" b="true" sz="2899" spc="289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earable Travel Companion:</a:t>
            </a:r>
            <a:r>
              <a:rPr lang="en-US" sz="2899" spc="289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 App or pendant for women traveling alone, with SOS and live tracking.</a:t>
            </a:r>
          </a:p>
          <a:p>
            <a:pPr algn="l" marL="0" indent="0" lvl="0">
              <a:lnSpc>
                <a:spcPts val="553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71827" y="2198555"/>
            <a:ext cx="94658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DAGnsNJ0-bo</dc:identifier>
  <dcterms:modified xsi:type="dcterms:W3CDTF">2011-08-01T06:04:30Z</dcterms:modified>
  <cp:revision>1</cp:revision>
  <dc:title>hyd-hackathon</dc:title>
</cp:coreProperties>
</file>

<file path=docProps/thumbnail.jpeg>
</file>